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25D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6F0A7-51B1-4401-AF7D-1A5A7DEBC503}" type="datetimeFigureOut">
              <a:rPr lang="en-US" smtClean="0"/>
              <a:pPr/>
              <a:t>10/20/2013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6EDD1-D85E-4908-8B76-C61DF4A893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A6EDD1-D85E-4908-8B76-C61DF4A8938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EA4E3-3CD9-494B-A94D-1D55A77240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8878FD-FDE6-4ECD-B2D9-0A8923DF9537}"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58EA4E3-3CD9-494B-A94D-1D55A772403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8878FD-FDE6-4ECD-B2D9-0A8923DF9537}" type="datetimeFigureOut">
              <a:rPr lang="en-US" smtClean="0"/>
              <a:pPr/>
              <a:t>10/20/2013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8EA4E3-3CD9-494B-A94D-1D55A772403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228600"/>
            <a:ext cx="9144000" cy="2971800"/>
          </a:xfrm>
        </p:spPr>
        <p:txBody>
          <a:bodyPr>
            <a:normAutofit fontScale="90000"/>
          </a:bodyPr>
          <a:lstStyle/>
          <a:p>
            <a:pPr algn="l"/>
            <a:r>
              <a:rPr lang="en-US" sz="4000" u="sng" dirty="0" smtClean="0">
                <a:solidFill>
                  <a:srgbClr val="FF0000"/>
                </a:solidFill>
                <a:uFill>
                  <a:solidFill>
                    <a:schemeClr val="bg1"/>
                  </a:solidFill>
                </a:uFill>
                <a:latin typeface="Copperplate Gothic Bold" pitchFamily="34" charset="0"/>
              </a:rPr>
              <a:t>G.K.BHARAD INSTITUE OF ENGINEERING</a:t>
            </a:r>
            <a:r>
              <a:rPr lang="en-US" sz="4000" u="sng" dirty="0" smtClean="0">
                <a:solidFill>
                  <a:srgbClr val="FF0000"/>
                </a:solidFill>
                <a:uFill>
                  <a:solidFill>
                    <a:schemeClr val="bg1"/>
                  </a:solidFill>
                </a:uFill>
              </a:rPr>
              <a:t/>
            </a:r>
            <a:br>
              <a:rPr lang="en-US" sz="4000" u="sng" dirty="0" smtClean="0">
                <a:solidFill>
                  <a:srgbClr val="FF0000"/>
                </a:solidFill>
                <a:uFill>
                  <a:solidFill>
                    <a:schemeClr val="bg1"/>
                  </a:solidFill>
                </a:uFill>
              </a:rPr>
            </a:br>
            <a:r>
              <a:rPr lang="en-US" sz="4000" u="sng" dirty="0" smtClean="0">
                <a:solidFill>
                  <a:srgbClr val="FF0000"/>
                </a:solidFill>
                <a:uFill>
                  <a:solidFill>
                    <a:schemeClr val="bg1"/>
                  </a:solidFill>
                </a:uFill>
              </a:rPr>
              <a:t/>
            </a:r>
            <a:br>
              <a:rPr lang="en-US" sz="4000" u="sng" dirty="0" smtClean="0">
                <a:solidFill>
                  <a:srgbClr val="FF0000"/>
                </a:solidFill>
                <a:uFill>
                  <a:solidFill>
                    <a:schemeClr val="bg1"/>
                  </a:solidFill>
                </a:uFill>
              </a:rPr>
            </a:br>
            <a:r>
              <a:rPr lang="en-US" sz="4000" u="sng" dirty="0" smtClean="0">
                <a:solidFill>
                  <a:srgbClr val="FF0000"/>
                </a:solidFill>
                <a:uFill>
                  <a:solidFill>
                    <a:schemeClr val="bg1"/>
                  </a:solidFill>
                </a:uFill>
              </a:rPr>
              <a:t>DIVISION:</a:t>
            </a:r>
            <a:r>
              <a:rPr lang="en-US" sz="4000" dirty="0" smtClean="0">
                <a:solidFill>
                  <a:schemeClr val="bg1"/>
                </a:solidFill>
                <a:uFill>
                  <a:solidFill>
                    <a:schemeClr val="bg1"/>
                  </a:solidFill>
                </a:uFill>
              </a:rPr>
              <a:t>D</a:t>
            </a:r>
            <a:r>
              <a:rPr lang="en-US" sz="4000" dirty="0" smtClean="0">
                <a:solidFill>
                  <a:srgbClr val="FF0000"/>
                </a:solidFill>
                <a:uFill>
                  <a:solidFill>
                    <a:schemeClr val="bg1"/>
                  </a:solidFill>
                </a:uFill>
              </a:rPr>
              <a:t>  </a:t>
            </a:r>
            <a:r>
              <a:rPr lang="en-US" sz="4000" dirty="0" smtClean="0">
                <a:solidFill>
                  <a:schemeClr val="bg1"/>
                </a:solidFill>
                <a:uFill>
                  <a:solidFill>
                    <a:schemeClr val="bg1"/>
                  </a:solidFill>
                </a:uFill>
              </a:rPr>
              <a:t>(C.E.)   </a:t>
            </a:r>
            <a:r>
              <a:rPr lang="en-US" sz="4000" dirty="0" smtClean="0">
                <a:solidFill>
                  <a:srgbClr val="FF0000"/>
                </a:solidFill>
                <a:uFill>
                  <a:solidFill>
                    <a:schemeClr val="bg1"/>
                  </a:solidFill>
                </a:uFill>
              </a:rPr>
              <a:t>   </a:t>
            </a:r>
            <a:r>
              <a:rPr lang="en-US" sz="4000" u="sng" dirty="0" smtClean="0">
                <a:solidFill>
                  <a:srgbClr val="FF0000"/>
                </a:solidFill>
                <a:uFill>
                  <a:solidFill>
                    <a:schemeClr val="bg1"/>
                  </a:solidFill>
                </a:uFill>
              </a:rPr>
              <a:t>Roll Number   :</a:t>
            </a:r>
            <a:r>
              <a:rPr lang="en-US" sz="4000" dirty="0" smtClean="0">
                <a:solidFill>
                  <a:schemeClr val="bg1"/>
                </a:solidFill>
                <a:uFill>
                  <a:solidFill>
                    <a:schemeClr val="bg1"/>
                  </a:solidFill>
                </a:uFill>
              </a:rPr>
              <a:t>67</a:t>
            </a:r>
            <a:r>
              <a:rPr lang="en-US" sz="4000" dirty="0" smtClean="0">
                <a:solidFill>
                  <a:srgbClr val="FF0000"/>
                </a:solidFill>
                <a:uFill>
                  <a:solidFill>
                    <a:schemeClr val="bg1"/>
                  </a:solidFill>
                </a:uFill>
              </a:rPr>
              <a:t>                                                         </a:t>
            </a:r>
            <a:br>
              <a:rPr lang="en-US" sz="4000" dirty="0" smtClean="0">
                <a:solidFill>
                  <a:srgbClr val="FF0000"/>
                </a:solidFill>
                <a:uFill>
                  <a:solidFill>
                    <a:schemeClr val="bg1"/>
                  </a:solidFill>
                </a:uFill>
              </a:rPr>
            </a:br>
            <a:r>
              <a:rPr lang="en-US" sz="4000" u="sng" dirty="0" smtClean="0">
                <a:solidFill>
                  <a:srgbClr val="FF0000"/>
                </a:solidFill>
                <a:uFill>
                  <a:solidFill>
                    <a:schemeClr val="bg1"/>
                  </a:solidFill>
                </a:uFill>
              </a:rPr>
              <a:t>SUBJECT  :</a:t>
            </a:r>
            <a:r>
              <a:rPr lang="en-US" sz="4000" dirty="0" smtClean="0">
                <a:solidFill>
                  <a:schemeClr val="bg1"/>
                </a:solidFill>
                <a:uFill>
                  <a:solidFill>
                    <a:schemeClr val="bg1"/>
                  </a:solidFill>
                </a:uFill>
              </a:rPr>
              <a:t>CS               </a:t>
            </a:r>
            <a:r>
              <a:rPr lang="en-US" sz="4000" u="sng" dirty="0" smtClean="0">
                <a:solidFill>
                  <a:srgbClr val="FF0000"/>
                </a:solidFill>
                <a:uFill>
                  <a:solidFill>
                    <a:schemeClr val="bg1"/>
                  </a:solidFill>
                </a:uFill>
              </a:rPr>
              <a:t>SUBJECT CODE:</a:t>
            </a:r>
            <a:r>
              <a:rPr lang="en-US" sz="4000" dirty="0" smtClean="0">
                <a:solidFill>
                  <a:schemeClr val="bg1"/>
                </a:solidFill>
                <a:uFill>
                  <a:solidFill>
                    <a:schemeClr val="bg1"/>
                  </a:solidFill>
                </a:uFill>
              </a:rPr>
              <a:t>2110002</a:t>
            </a:r>
            <a:r>
              <a:rPr lang="en-US" sz="4000" u="sng" dirty="0" smtClean="0">
                <a:solidFill>
                  <a:srgbClr val="FF0000"/>
                </a:solidFill>
                <a:uFill>
                  <a:solidFill>
                    <a:schemeClr val="bg1"/>
                  </a:solidFill>
                </a:uFill>
              </a:rPr>
              <a:t/>
            </a:r>
            <a:br>
              <a:rPr lang="en-US" sz="4000" u="sng" dirty="0" smtClean="0">
                <a:solidFill>
                  <a:srgbClr val="FF0000"/>
                </a:solidFill>
                <a:uFill>
                  <a:solidFill>
                    <a:schemeClr val="bg1"/>
                  </a:solidFill>
                </a:uFill>
              </a:rPr>
            </a:br>
            <a:endParaRPr lang="en-US" sz="4000" u="sng" dirty="0">
              <a:solidFill>
                <a:srgbClr val="FF0000"/>
              </a:solidFill>
              <a:uFill>
                <a:solidFill>
                  <a:schemeClr val="bg1"/>
                </a:solidFill>
              </a:uFill>
            </a:endParaRPr>
          </a:p>
        </p:txBody>
      </p:sp>
      <p:sp>
        <p:nvSpPr>
          <p:cNvPr id="7" name="Subtitle 6"/>
          <p:cNvSpPr>
            <a:spLocks noGrp="1"/>
          </p:cNvSpPr>
          <p:nvPr>
            <p:ph type="subTitle" idx="1"/>
          </p:nvPr>
        </p:nvSpPr>
        <p:spPr>
          <a:xfrm>
            <a:off x="0" y="2819400"/>
            <a:ext cx="9144000" cy="4038600"/>
          </a:xfrm>
        </p:spPr>
        <p:txBody>
          <a:bodyPr/>
          <a:lstStyle/>
          <a:p>
            <a:pPr algn="ctr"/>
            <a:r>
              <a:rPr lang="en-US" sz="4800" b="1" i="1" u="sng" dirty="0" smtClean="0">
                <a:solidFill>
                  <a:srgbClr val="3B25DB"/>
                </a:solidFill>
                <a:latin typeface="Times New Roman" pitchFamily="18" charset="0"/>
                <a:cs typeface="Times New Roman" pitchFamily="18" charset="0"/>
              </a:rPr>
              <a:t>Ch-4 </a:t>
            </a:r>
            <a:r>
              <a:rPr lang="en-US" sz="4800" b="1" i="1" u="sng" smtClean="0">
                <a:solidFill>
                  <a:srgbClr val="3B25DB"/>
                </a:solidFill>
                <a:latin typeface="Times New Roman" pitchFamily="18" charset="0"/>
                <a:cs typeface="Times New Roman" pitchFamily="18" charset="0"/>
              </a:rPr>
              <a:t>Reading </a:t>
            </a:r>
            <a:r>
              <a:rPr lang="en-US" sz="4800" b="1" i="1" u="sng" smtClean="0">
                <a:solidFill>
                  <a:srgbClr val="3B25DB"/>
                </a:solidFill>
                <a:latin typeface="Times New Roman" pitchFamily="18" charset="0"/>
                <a:cs typeface="Times New Roman" pitchFamily="18" charset="0"/>
              </a:rPr>
              <a:t>Fluency</a:t>
            </a:r>
            <a:endParaRPr lang="en-US" sz="4400" b="1" i="1" u="sng" dirty="0" smtClean="0">
              <a:solidFill>
                <a:srgbClr val="3B25DB"/>
              </a:solidFill>
              <a:latin typeface="Times New Roman" pitchFamily="18" charset="0"/>
              <a:cs typeface="Times New Roman" pitchFamily="18" charset="0"/>
            </a:endParaRPr>
          </a:p>
          <a:p>
            <a:pPr algn="l"/>
            <a:r>
              <a:rPr lang="en-US" sz="4800" b="1" dirty="0" smtClean="0">
                <a:solidFill>
                  <a:srgbClr val="FF0000"/>
                </a:solidFill>
                <a:latin typeface="Times New Roman" pitchFamily="18" charset="0"/>
                <a:cs typeface="Times New Roman" pitchFamily="18" charset="0"/>
              </a:rPr>
              <a:t> </a:t>
            </a:r>
            <a:r>
              <a:rPr lang="en-US" sz="4000" u="sng" dirty="0" smtClean="0">
                <a:solidFill>
                  <a:srgbClr val="FF0000"/>
                </a:solidFill>
                <a:uFill>
                  <a:solidFill>
                    <a:schemeClr val="bg1"/>
                  </a:solidFill>
                </a:uFill>
                <a:latin typeface="Times New Roman" pitchFamily="18" charset="0"/>
                <a:cs typeface="Times New Roman" pitchFamily="18" charset="0"/>
              </a:rPr>
              <a:t>Presentation By:</a:t>
            </a:r>
          </a:p>
          <a:p>
            <a:pPr algn="l"/>
            <a:r>
              <a:rPr lang="en-US" sz="4000" dirty="0" smtClean="0">
                <a:solidFill>
                  <a:schemeClr val="bg1"/>
                </a:solidFill>
                <a:uFill>
                  <a:solidFill>
                    <a:schemeClr val="bg1"/>
                  </a:solidFill>
                </a:uFill>
                <a:latin typeface="Magneto" pitchFamily="82" charset="0"/>
                <a:cs typeface="Times New Roman" pitchFamily="18" charset="0"/>
              </a:rPr>
              <a:t> </a:t>
            </a:r>
            <a:r>
              <a:rPr lang="en-US" sz="4000" dirty="0" smtClean="0">
                <a:solidFill>
                  <a:schemeClr val="bg1"/>
                </a:solidFill>
                <a:latin typeface="Magneto" pitchFamily="82" charset="0"/>
                <a:cs typeface="Times New Roman" pitchFamily="18" charset="0"/>
              </a:rPr>
              <a:t>Kartavya Parmar</a:t>
            </a:r>
          </a:p>
          <a:p>
            <a:pPr algn="l"/>
            <a:r>
              <a:rPr lang="en-US" sz="4000" dirty="0" smtClean="0">
                <a:solidFill>
                  <a:schemeClr val="bg1"/>
                </a:solidFill>
                <a:latin typeface="Magneto" pitchFamily="82" charset="0"/>
                <a:cs typeface="Times New Roman" pitchFamily="18" charset="0"/>
              </a:rPr>
              <a:t> </a:t>
            </a:r>
            <a:r>
              <a:rPr lang="en-US" sz="4000" u="sng" dirty="0" smtClean="0">
                <a:solidFill>
                  <a:srgbClr val="FF0000"/>
                </a:solidFill>
                <a:uFill>
                  <a:solidFill>
                    <a:schemeClr val="bg1"/>
                  </a:solidFill>
                </a:uFill>
                <a:latin typeface="+mj-lt"/>
                <a:cs typeface="Times New Roman" pitchFamily="18" charset="0"/>
              </a:rPr>
              <a:t>Guided By:</a:t>
            </a:r>
          </a:p>
          <a:p>
            <a:pPr algn="l"/>
            <a:r>
              <a:rPr lang="en-US" sz="4000" dirty="0" smtClean="0">
                <a:solidFill>
                  <a:srgbClr val="FF0000"/>
                </a:solidFill>
                <a:latin typeface="+mj-lt"/>
                <a:cs typeface="Times New Roman" pitchFamily="18" charset="0"/>
              </a:rPr>
              <a:t> </a:t>
            </a:r>
            <a:r>
              <a:rPr lang="en-US" sz="4000" dirty="0" smtClean="0">
                <a:solidFill>
                  <a:schemeClr val="bg1"/>
                </a:solidFill>
                <a:latin typeface="Magneto" pitchFamily="82" charset="0"/>
                <a:cs typeface="Times New Roman" pitchFamily="18" charset="0"/>
              </a:rPr>
              <a:t>Lect. Rahul Chav</a:t>
            </a:r>
            <a:endParaRPr lang="en-US" sz="4800" dirty="0" smtClean="0">
              <a:solidFill>
                <a:schemeClr val="bg1"/>
              </a:solidFill>
              <a:latin typeface="Magneto" pitchFamily="82" charset="0"/>
              <a:cs typeface="Times New Roman" pitchFamily="18" charset="0"/>
            </a:endParaRPr>
          </a:p>
        </p:txBody>
      </p:sp>
      <p:pic>
        <p:nvPicPr>
          <p:cNvPr id="1026" name="Picture 2" descr="C:\Users\Nirali\Desktop\Kartavya\Study\cs ima\images (2).jpg"/>
          <p:cNvPicPr>
            <a:picLocks noChangeAspect="1" noChangeArrowheads="1"/>
          </p:cNvPicPr>
          <p:nvPr/>
        </p:nvPicPr>
        <p:blipFill>
          <a:blip r:embed="rId3"/>
          <a:srcRect/>
          <a:stretch>
            <a:fillRect/>
          </a:stretch>
        </p:blipFill>
        <p:spPr bwMode="auto">
          <a:xfrm>
            <a:off x="5334000" y="3962400"/>
            <a:ext cx="3533196" cy="2589212"/>
          </a:xfrm>
          <a:prstGeom prst="rect">
            <a:avLst/>
          </a:prstGeom>
          <a:noFill/>
        </p:spPr>
      </p:pic>
    </p:spTree>
  </p:cSld>
  <p:clrMapOvr>
    <a:masterClrMapping/>
  </p:clrMapOvr>
  <p:transition spd="med" advClick="0" advTm="5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676400"/>
          </a:xfrm>
        </p:spPr>
        <p:txBody>
          <a:bodyPr>
            <a:normAutofit/>
          </a:bodyPr>
          <a:lstStyle/>
          <a:p>
            <a:r>
              <a:rPr lang="en-US" sz="4800" dirty="0" smtClean="0">
                <a:solidFill>
                  <a:srgbClr val="FF0000"/>
                </a:solidFill>
                <a:uFill>
                  <a:solidFill>
                    <a:schemeClr val="bg1"/>
                  </a:solidFill>
                </a:uFill>
              </a:rPr>
              <a:t/>
            </a:r>
            <a:br>
              <a:rPr lang="en-US" sz="4800" dirty="0" smtClean="0">
                <a:solidFill>
                  <a:srgbClr val="FF0000"/>
                </a:solidFill>
                <a:uFill>
                  <a:solidFill>
                    <a:schemeClr val="bg1"/>
                  </a:solidFill>
                </a:uFill>
              </a:rPr>
            </a:br>
            <a:r>
              <a:rPr lang="en-US" sz="4800" u="sng" dirty="0" smtClean="0">
                <a:solidFill>
                  <a:srgbClr val="FF0000"/>
                </a:solidFill>
                <a:uFill>
                  <a:solidFill>
                    <a:schemeClr val="bg1"/>
                  </a:solidFill>
                </a:uFill>
              </a:rPr>
              <a:t>Improving your comprehension skill</a:t>
            </a:r>
            <a:r>
              <a:rPr lang="en-US" sz="4800" dirty="0" smtClean="0">
                <a:solidFill>
                  <a:srgbClr val="FF0000"/>
                </a:solidFill>
                <a:uFill>
                  <a:solidFill>
                    <a:schemeClr val="bg1"/>
                  </a:solidFill>
                </a:uFill>
              </a:rPr>
              <a:t> </a:t>
            </a:r>
            <a:endParaRPr lang="en-US" sz="4800" dirty="0">
              <a:solidFill>
                <a:srgbClr val="FF0000"/>
              </a:solidFill>
              <a:uFill>
                <a:solidFill>
                  <a:schemeClr val="bg1"/>
                </a:solidFill>
              </a:uFill>
            </a:endParaRPr>
          </a:p>
        </p:txBody>
      </p:sp>
      <p:sp>
        <p:nvSpPr>
          <p:cNvPr id="3" name="Content Placeholder 2"/>
          <p:cNvSpPr>
            <a:spLocks noGrp="1"/>
          </p:cNvSpPr>
          <p:nvPr>
            <p:ph idx="1"/>
          </p:nvPr>
        </p:nvSpPr>
        <p:spPr>
          <a:xfrm>
            <a:off x="0" y="1752600"/>
            <a:ext cx="9144000" cy="5105400"/>
          </a:xfrm>
        </p:spPr>
        <p:txBody>
          <a:bodyPr>
            <a:normAutofit/>
          </a:bodyPr>
          <a:lstStyle/>
          <a:p>
            <a:r>
              <a:rPr lang="en-US" sz="2000" dirty="0" smtClean="0">
                <a:solidFill>
                  <a:schemeClr val="bg1"/>
                </a:solidFill>
              </a:rPr>
              <a:t>Analyze the time and space in which you are reading. If you have been reading or studying for several hours then mental fatigue may be the source of the problem. If there is a lot of disturbance in surrounding , you may not be able to read for understood what you are reading .</a:t>
            </a:r>
          </a:p>
          <a:p>
            <a:r>
              <a:rPr lang="en-US" sz="2000" dirty="0" smtClean="0">
                <a:solidFill>
                  <a:schemeClr val="bg1"/>
                </a:solidFill>
              </a:rPr>
              <a:t>Rephrase each and every paragraph in your own.</a:t>
            </a:r>
          </a:p>
          <a:p>
            <a:r>
              <a:rPr lang="en-US" sz="2000" dirty="0" smtClean="0">
                <a:solidFill>
                  <a:schemeClr val="bg1"/>
                </a:solidFill>
              </a:rPr>
              <a:t>Read a loud sentences per section that are partially difficult .</a:t>
            </a:r>
          </a:p>
          <a:p>
            <a:r>
              <a:rPr lang="en-US" sz="2000" dirty="0" smtClean="0">
                <a:solidFill>
                  <a:schemeClr val="bg1"/>
                </a:solidFill>
              </a:rPr>
              <a:t>Slow down your reading speed.</a:t>
            </a:r>
          </a:p>
          <a:p>
            <a:r>
              <a:rPr lang="en-US" sz="2000" dirty="0" smtClean="0">
                <a:solidFill>
                  <a:schemeClr val="bg1"/>
                </a:solidFill>
              </a:rPr>
              <a:t>Write a brief outline of major points.</a:t>
            </a:r>
          </a:p>
          <a:p>
            <a:r>
              <a:rPr lang="en-US" sz="2000" dirty="0" smtClean="0">
                <a:solidFill>
                  <a:schemeClr val="bg1"/>
                </a:solidFill>
              </a:rPr>
              <a:t>High-light key words.</a:t>
            </a:r>
          </a:p>
          <a:p>
            <a:r>
              <a:rPr lang="en-US" sz="2000" dirty="0" smtClean="0">
                <a:solidFill>
                  <a:schemeClr val="bg1"/>
                </a:solidFill>
              </a:rPr>
              <a:t>Writes a notes in the margin.</a:t>
            </a:r>
          </a:p>
          <a:p>
            <a:r>
              <a:rPr lang="en-US" sz="2000" dirty="0" smtClean="0">
                <a:solidFill>
                  <a:schemeClr val="bg1"/>
                </a:solidFill>
              </a:rPr>
              <a:t>Read a verity of text and materials. Don’t limit your self to a text book on a ice</a:t>
            </a:r>
          </a:p>
          <a:p>
            <a:r>
              <a:rPr lang="en-US" sz="2000" dirty="0" smtClean="0">
                <a:solidFill>
                  <a:schemeClr val="bg1"/>
                </a:solidFill>
              </a:rPr>
              <a:t>Consider how much you already  know about the subject.</a:t>
            </a:r>
            <a:endParaRPr lang="en-US" sz="2000" dirty="0">
              <a:solidFill>
                <a:schemeClr val="bg1"/>
              </a:solidFill>
            </a:endParaRPr>
          </a:p>
        </p:txBody>
      </p:sp>
      <p:pic>
        <p:nvPicPr>
          <p:cNvPr id="2050" name="Picture 2" descr="C:\Users\Nirali\Desktop\Kartavya\Study\cs ima\images (6).jpg"/>
          <p:cNvPicPr>
            <a:picLocks noChangeAspect="1" noChangeArrowheads="1"/>
          </p:cNvPicPr>
          <p:nvPr/>
        </p:nvPicPr>
        <p:blipFill>
          <a:blip r:embed="rId2"/>
          <a:srcRect/>
          <a:stretch>
            <a:fillRect/>
          </a:stretch>
        </p:blipFill>
        <p:spPr bwMode="auto">
          <a:xfrm>
            <a:off x="6934200" y="3657600"/>
            <a:ext cx="2209800" cy="1578429"/>
          </a:xfrm>
          <a:prstGeom prst="rect">
            <a:avLst/>
          </a:prstGeom>
          <a:noFill/>
        </p:spPr>
      </p:pic>
    </p:spTree>
  </p:cSld>
  <p:clrMapOvr>
    <a:masterClrMapping/>
  </p:clrMapOvr>
  <p:transition spd="med" advClick="0" advTm="5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050"/>
                                        </p:tgtEl>
                                        <p:attrNameLst>
                                          <p:attrName>style.visibility</p:attrName>
                                        </p:attrNameLst>
                                      </p:cBhvr>
                                      <p:to>
                                        <p:strVal val="visible"/>
                                      </p:to>
                                    </p:set>
                                    <p:anim calcmode="lin" valueType="num">
                                      <p:cBhvr additive="base">
                                        <p:cTn id="36" dur="500" fill="hold"/>
                                        <p:tgtEl>
                                          <p:spTgt spid="2050"/>
                                        </p:tgtEl>
                                        <p:attrNameLst>
                                          <p:attrName>ppt_x</p:attrName>
                                        </p:attrNameLst>
                                      </p:cBhvr>
                                      <p:tavLst>
                                        <p:tav tm="0">
                                          <p:val>
                                            <p:strVal val="#ppt_x"/>
                                          </p:val>
                                        </p:tav>
                                        <p:tav tm="100000">
                                          <p:val>
                                            <p:strVal val="#ppt_x"/>
                                          </p:val>
                                        </p:tav>
                                      </p:tavLst>
                                    </p:anim>
                                    <p:anim calcmode="lin" valueType="num">
                                      <p:cBhvr additive="base">
                                        <p:cTn id="37"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US" u="sng" dirty="0" smtClean="0">
                <a:solidFill>
                  <a:srgbClr val="FF0000"/>
                </a:solidFill>
                <a:uFill>
                  <a:solidFill>
                    <a:schemeClr val="bg1"/>
                  </a:solidFill>
                </a:uFill>
              </a:rPr>
              <a:t/>
            </a:r>
            <a:br>
              <a:rPr lang="en-US" u="sng" dirty="0" smtClean="0">
                <a:solidFill>
                  <a:srgbClr val="FF0000"/>
                </a:solidFill>
                <a:uFill>
                  <a:solidFill>
                    <a:schemeClr val="bg1"/>
                  </a:solidFill>
                </a:uFill>
              </a:rPr>
            </a:br>
            <a:r>
              <a:rPr lang="en-US" sz="4400" u="sng" dirty="0" smtClean="0">
                <a:solidFill>
                  <a:srgbClr val="FF0000"/>
                </a:solidFill>
                <a:uFill>
                  <a:solidFill>
                    <a:schemeClr val="bg1"/>
                  </a:solidFill>
                </a:uFill>
              </a:rPr>
              <a:t>1)Skimming 2)Scanning</a:t>
            </a:r>
            <a:endParaRPr lang="en-US" sz="4400" u="sng" dirty="0">
              <a:solidFill>
                <a:srgbClr val="FF0000"/>
              </a:solidFill>
              <a:uFill>
                <a:solidFill>
                  <a:schemeClr val="bg1"/>
                </a:solidFill>
              </a:uFill>
            </a:endParaRPr>
          </a:p>
        </p:txBody>
      </p:sp>
      <p:sp>
        <p:nvSpPr>
          <p:cNvPr id="3" name="Content Placeholder 2"/>
          <p:cNvSpPr>
            <a:spLocks noGrp="1"/>
          </p:cNvSpPr>
          <p:nvPr>
            <p:ph idx="1"/>
          </p:nvPr>
        </p:nvSpPr>
        <p:spPr>
          <a:xfrm>
            <a:off x="0" y="1371600"/>
            <a:ext cx="9144000" cy="5486400"/>
          </a:xfrm>
        </p:spPr>
        <p:txBody>
          <a:bodyPr>
            <a:normAutofit lnSpcReduction="10000"/>
          </a:bodyPr>
          <a:lstStyle/>
          <a:p>
            <a:pPr marL="514350" indent="-514350">
              <a:buFont typeface="Wingdings" pitchFamily="2" charset="2"/>
              <a:buChar char="q"/>
            </a:pPr>
            <a:r>
              <a:rPr lang="en-US" u="sng" dirty="0" smtClean="0">
                <a:solidFill>
                  <a:schemeClr val="bg1"/>
                </a:solidFill>
                <a:uFill>
                  <a:solidFill>
                    <a:srgbClr val="FF0000"/>
                  </a:solidFill>
                </a:uFill>
              </a:rPr>
              <a:t>Skimming</a:t>
            </a:r>
            <a:endParaRPr lang="en-US" sz="2000" u="sng" dirty="0" smtClean="0">
              <a:solidFill>
                <a:schemeClr val="bg1"/>
              </a:solidFill>
              <a:uFill>
                <a:solidFill>
                  <a:srgbClr val="FF0000"/>
                </a:solidFill>
              </a:uFill>
            </a:endParaRPr>
          </a:p>
          <a:p>
            <a:pPr marL="514350" indent="-514350"/>
            <a:r>
              <a:rPr lang="en-US" sz="2000" dirty="0" smtClean="0">
                <a:solidFill>
                  <a:schemeClr val="bg1"/>
                </a:solidFill>
                <a:uFill>
                  <a:solidFill>
                    <a:srgbClr val="FF0000"/>
                  </a:solidFill>
                </a:uFill>
              </a:rPr>
              <a:t>Skimming is a immediately recognize the main idea of a text. When you read the newspaper you are probably not reading it’s word by word skimming is a done at a speed for time faster then the normal reading.</a:t>
            </a:r>
          </a:p>
          <a:p>
            <a:pPr marL="514350" indent="-514350"/>
            <a:r>
              <a:rPr lang="en-US" sz="2000" dirty="0" smtClean="0">
                <a:solidFill>
                  <a:schemeClr val="bg1"/>
                </a:solidFill>
                <a:uFill>
                  <a:solidFill>
                    <a:srgbClr val="FF0000"/>
                  </a:solidFill>
                </a:uFill>
              </a:rPr>
              <a:t>People often skim when they have to read a lot of materials in a limited time period used skimming. When you want to see if any article and this article some people read. Heading , title and subtitle or illustration this technique is useful. When you look for specific information rather then reading for understanding.</a:t>
            </a:r>
          </a:p>
          <a:p>
            <a:pPr marL="514350" indent="-514350">
              <a:buFont typeface="Wingdings" pitchFamily="2" charset="2"/>
              <a:buChar char="q"/>
            </a:pPr>
            <a:r>
              <a:rPr lang="en-US" sz="2800" u="sng" dirty="0" smtClean="0">
                <a:solidFill>
                  <a:schemeClr val="bg1"/>
                </a:solidFill>
                <a:uFill>
                  <a:solidFill>
                    <a:srgbClr val="FF0000"/>
                  </a:solidFill>
                </a:uFill>
              </a:rPr>
              <a:t>Scanning</a:t>
            </a:r>
          </a:p>
          <a:p>
            <a:pPr marL="514350" indent="-514350"/>
            <a:r>
              <a:rPr lang="en-US" sz="2000" dirty="0" smtClean="0">
                <a:solidFill>
                  <a:schemeClr val="bg1"/>
                </a:solidFill>
                <a:uFill>
                  <a:solidFill>
                    <a:srgbClr val="FF0000"/>
                  </a:solidFill>
                </a:uFill>
              </a:rPr>
              <a:t>scanning means moving your eyes quickly down the page finding specific words and phrases.</a:t>
            </a:r>
          </a:p>
          <a:p>
            <a:pPr marL="514350" indent="-514350"/>
            <a:r>
              <a:rPr lang="en-US" sz="2000" dirty="0" smtClean="0">
                <a:solidFill>
                  <a:schemeClr val="bg1"/>
                </a:solidFill>
                <a:uFill>
                  <a:solidFill>
                    <a:srgbClr val="FF0000"/>
                  </a:solidFill>
                </a:uFill>
              </a:rPr>
              <a:t>Scanning is the technique you often use when you are looking up a word n the telephone directory or dictionary you search for key words , you know what you are looking for, so you are concentrating or finding a particular word or answer.</a:t>
            </a:r>
          </a:p>
        </p:txBody>
      </p:sp>
    </p:spTree>
  </p:cSld>
  <p:clrMapOvr>
    <a:masterClrMapping/>
  </p:clrMapOvr>
  <p:transition spd="med" advClick="0" advTm="5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u="sng" dirty="0" smtClean="0">
                <a:solidFill>
                  <a:srgbClr val="FF0000"/>
                </a:solidFill>
                <a:uFill>
                  <a:solidFill>
                    <a:schemeClr val="bg1"/>
                  </a:solidFill>
                </a:uFill>
              </a:rPr>
              <a:t/>
            </a:r>
            <a:br>
              <a:rPr lang="en-US" u="sng" dirty="0" smtClean="0">
                <a:solidFill>
                  <a:srgbClr val="FF0000"/>
                </a:solidFill>
                <a:uFill>
                  <a:solidFill>
                    <a:schemeClr val="bg1"/>
                  </a:solidFill>
                </a:uFill>
              </a:rPr>
            </a:br>
            <a:r>
              <a:rPr lang="en-US" u="sng" dirty="0" smtClean="0">
                <a:solidFill>
                  <a:srgbClr val="FF0000"/>
                </a:solidFill>
                <a:uFill>
                  <a:solidFill>
                    <a:schemeClr val="bg1"/>
                  </a:solidFill>
                </a:uFill>
              </a:rPr>
              <a:t>Explain The Purpose Of Reading</a:t>
            </a:r>
            <a:endParaRPr lang="en-US" u="sng" dirty="0">
              <a:solidFill>
                <a:srgbClr val="FF0000"/>
              </a:solidFill>
              <a:uFill>
                <a:solidFill>
                  <a:schemeClr val="bg1"/>
                </a:solidFill>
              </a:uFill>
            </a:endParaRPr>
          </a:p>
        </p:txBody>
      </p:sp>
      <p:sp>
        <p:nvSpPr>
          <p:cNvPr id="3" name="Content Placeholder 2"/>
          <p:cNvSpPr>
            <a:spLocks noGrp="1"/>
          </p:cNvSpPr>
          <p:nvPr>
            <p:ph idx="1"/>
          </p:nvPr>
        </p:nvSpPr>
        <p:spPr>
          <a:xfrm>
            <a:off x="0" y="1371600"/>
            <a:ext cx="9144000" cy="5715000"/>
          </a:xfrm>
        </p:spPr>
        <p:txBody>
          <a:bodyPr>
            <a:normAutofit/>
          </a:bodyPr>
          <a:lstStyle/>
          <a:p>
            <a:r>
              <a:rPr lang="en-US" sz="2000" dirty="0" smtClean="0">
                <a:solidFill>
                  <a:schemeClr val="bg1"/>
                </a:solidFill>
              </a:rPr>
              <a:t>Reading is one of the most important academic task faced by students. It is equally important in the business world. You may have to read a variety of text starting from short e-mails , to a bulky book or lengthy reports everyday.</a:t>
            </a:r>
          </a:p>
          <a:p>
            <a:r>
              <a:rPr lang="en-US" sz="2000" dirty="0" smtClean="0">
                <a:solidFill>
                  <a:schemeClr val="bg1"/>
                </a:solidFill>
              </a:rPr>
              <a:t>When we have to read an entire book in o ne hour we mostly scan the words or sentences that are important.  “The purpose of reading is to connect the ideas on the page”.</a:t>
            </a:r>
          </a:p>
          <a:p>
            <a:r>
              <a:rPr lang="en-US" sz="2000" dirty="0" smtClean="0">
                <a:solidFill>
                  <a:schemeClr val="bg1"/>
                </a:solidFill>
              </a:rPr>
              <a:t>For example,</a:t>
            </a:r>
          </a:p>
          <a:p>
            <a:pPr marL="457200" indent="-457200">
              <a:buFont typeface="+mj-lt"/>
              <a:buAutoNum type="arabicPeriod"/>
            </a:pPr>
            <a:r>
              <a:rPr lang="en-US" sz="2000" dirty="0" smtClean="0">
                <a:solidFill>
                  <a:schemeClr val="bg1"/>
                </a:solidFill>
              </a:rPr>
              <a:t>751-2634              This is beat hard to read and remember.</a:t>
            </a:r>
          </a:p>
          <a:p>
            <a:pPr marL="457200" indent="-457200">
              <a:buFont typeface="+mj-lt"/>
              <a:buAutoNum type="arabicPeriod"/>
            </a:pPr>
            <a:r>
              <a:rPr lang="en-US" sz="2000" dirty="0" smtClean="0">
                <a:solidFill>
                  <a:schemeClr val="bg1"/>
                </a:solidFill>
              </a:rPr>
              <a:t>751-26-34             This is comparatively easy to read and remember.</a:t>
            </a:r>
          </a:p>
          <a:p>
            <a:pPr marL="457200" indent="-457200">
              <a:buFont typeface="+mj-lt"/>
              <a:buAutoNum type="arabicPeriod"/>
            </a:pPr>
            <a:r>
              <a:rPr lang="en-US" sz="2000" dirty="0" smtClean="0">
                <a:solidFill>
                  <a:schemeClr val="bg1"/>
                </a:solidFill>
              </a:rPr>
              <a:t>1234567                This is easiest to read and remember because of prior</a:t>
            </a:r>
          </a:p>
          <a:p>
            <a:pPr>
              <a:buNone/>
            </a:pPr>
            <a:r>
              <a:rPr lang="en-US" sz="2000" dirty="0" smtClean="0">
                <a:solidFill>
                  <a:schemeClr val="bg1"/>
                </a:solidFill>
              </a:rPr>
              <a:t>                                    knowledge and structure.</a:t>
            </a:r>
          </a:p>
          <a:p>
            <a:r>
              <a:rPr lang="en-US" sz="2000" dirty="0" smtClean="0">
                <a:solidFill>
                  <a:schemeClr val="bg1"/>
                </a:solidFill>
              </a:rPr>
              <a:t>Similarly if you like history, it will be easy to understand some writers or some historical statements because you have a frame </a:t>
            </a:r>
            <a:r>
              <a:rPr lang="en-US" sz="2000" dirty="0" err="1" smtClean="0">
                <a:solidFill>
                  <a:schemeClr val="bg1"/>
                </a:solidFill>
              </a:rPr>
              <a:t>worke</a:t>
            </a:r>
            <a:r>
              <a:rPr lang="en-US" sz="2000" dirty="0" smtClean="0">
                <a:solidFill>
                  <a:schemeClr val="bg1"/>
                </a:solidFill>
              </a:rPr>
              <a:t> in your mind for a reading and understanding.</a:t>
            </a:r>
          </a:p>
        </p:txBody>
      </p:sp>
      <p:cxnSp>
        <p:nvCxnSpPr>
          <p:cNvPr id="5" name="Straight Arrow Connector 4"/>
          <p:cNvCxnSpPr/>
          <p:nvPr/>
        </p:nvCxnSpPr>
        <p:spPr>
          <a:xfrm>
            <a:off x="1676400" y="3886200"/>
            <a:ext cx="533400"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676400" y="4265612"/>
            <a:ext cx="533400"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676400" y="4722812"/>
            <a:ext cx="533400" cy="1588"/>
          </a:xfrm>
          <a:prstGeom prst="straightConnector1">
            <a:avLst/>
          </a:prstGeom>
          <a:ln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5000">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p:spPr>
        <p:txBody>
          <a:bodyPr>
            <a:normAutofit fontScale="90000"/>
          </a:bodyPr>
          <a:lstStyle/>
          <a:p>
            <a:r>
              <a:rPr lang="en-US" u="sng" dirty="0" smtClean="0">
                <a:solidFill>
                  <a:srgbClr val="FF0000"/>
                </a:solidFill>
              </a:rPr>
              <a:t/>
            </a:r>
            <a:br>
              <a:rPr lang="en-US" u="sng" dirty="0" smtClean="0">
                <a:solidFill>
                  <a:srgbClr val="FF0000"/>
                </a:solidFill>
              </a:rPr>
            </a:br>
            <a:r>
              <a:rPr lang="en-US" u="sng" dirty="0" smtClean="0">
                <a:solidFill>
                  <a:srgbClr val="FF0000"/>
                </a:solidFill>
              </a:rPr>
              <a:t>Discuses reading strategies/</a:t>
            </a:r>
            <a:r>
              <a:rPr lang="en-US" u="sng" dirty="0" err="1" smtClean="0">
                <a:solidFill>
                  <a:srgbClr val="FF0000"/>
                </a:solidFill>
              </a:rPr>
              <a:t>speedreading</a:t>
            </a:r>
            <a:r>
              <a:rPr lang="en-US" u="sng" dirty="0" smtClean="0">
                <a:solidFill>
                  <a:srgbClr val="FF0000"/>
                </a:solidFill>
              </a:rPr>
              <a:t> tips.</a:t>
            </a:r>
            <a:endParaRPr lang="en-US" u="sng" dirty="0">
              <a:solidFill>
                <a:srgbClr val="FF0000"/>
              </a:solidFill>
            </a:endParaRPr>
          </a:p>
        </p:txBody>
      </p:sp>
      <p:sp>
        <p:nvSpPr>
          <p:cNvPr id="3" name="Content Placeholder 2"/>
          <p:cNvSpPr>
            <a:spLocks noGrp="1"/>
          </p:cNvSpPr>
          <p:nvPr>
            <p:ph idx="1"/>
          </p:nvPr>
        </p:nvSpPr>
        <p:spPr>
          <a:xfrm>
            <a:off x="0" y="1371600"/>
            <a:ext cx="9144000" cy="5638800"/>
          </a:xfrm>
        </p:spPr>
        <p:txBody>
          <a:bodyPr>
            <a:normAutofit/>
          </a:bodyPr>
          <a:lstStyle/>
          <a:p>
            <a:r>
              <a:rPr lang="en-US" sz="2000" dirty="0" smtClean="0">
                <a:solidFill>
                  <a:schemeClr val="bg1"/>
                </a:solidFill>
              </a:rPr>
              <a:t>Your purpose in skimming or speed reading is to get an over all information of the contain in the reading selection. Below is step procedure for speed reading.</a:t>
            </a:r>
          </a:p>
          <a:p>
            <a:pPr marL="457200" indent="-457200">
              <a:buFont typeface="+mj-lt"/>
              <a:buAutoNum type="arabicPeriod"/>
            </a:pPr>
            <a:r>
              <a:rPr lang="en-US" sz="2000" dirty="0" smtClean="0">
                <a:solidFill>
                  <a:schemeClr val="bg1"/>
                </a:solidFill>
              </a:rPr>
              <a:t>Look for the titles, subtitles or headings or subheadings .</a:t>
            </a:r>
          </a:p>
          <a:p>
            <a:pPr marL="457200" indent="-457200">
              <a:buFont typeface="+mj-lt"/>
              <a:buAutoNum type="arabicPeriod"/>
            </a:pPr>
            <a:r>
              <a:rPr lang="en-US" sz="2000" dirty="0" smtClean="0">
                <a:solidFill>
                  <a:schemeClr val="bg1"/>
                </a:solidFill>
              </a:rPr>
              <a:t>Read the introduction.</a:t>
            </a:r>
          </a:p>
          <a:p>
            <a:pPr marL="457200" indent="-457200">
              <a:buFont typeface="+mj-lt"/>
              <a:buAutoNum type="arabicPeriod"/>
            </a:pPr>
            <a:r>
              <a:rPr lang="en-US" sz="2000" dirty="0" smtClean="0">
                <a:solidFill>
                  <a:schemeClr val="bg1"/>
                </a:solidFill>
              </a:rPr>
              <a:t>Pick out the topic sentences.</a:t>
            </a:r>
          </a:p>
          <a:p>
            <a:pPr marL="457200" indent="-457200">
              <a:buFont typeface="+mj-lt"/>
              <a:buAutoNum type="arabicPeriod"/>
            </a:pPr>
            <a:r>
              <a:rPr lang="en-US" sz="2000" dirty="0" smtClean="0">
                <a:solidFill>
                  <a:schemeClr val="bg1"/>
                </a:solidFill>
              </a:rPr>
              <a:t>Notice any picture, </a:t>
            </a:r>
            <a:r>
              <a:rPr lang="en-US" sz="2000" dirty="0" err="1" smtClean="0">
                <a:solidFill>
                  <a:schemeClr val="bg1"/>
                </a:solidFill>
              </a:rPr>
              <a:t>charts,graphs</a:t>
            </a:r>
            <a:r>
              <a:rPr lang="en-US" sz="2000" dirty="0" smtClean="0">
                <a:solidFill>
                  <a:schemeClr val="bg1"/>
                </a:solidFill>
              </a:rPr>
              <a:t>, etc.</a:t>
            </a:r>
          </a:p>
          <a:p>
            <a:pPr marL="457200" indent="-457200">
              <a:buFont typeface="+mj-lt"/>
              <a:buAutoNum type="arabicPeriod"/>
            </a:pPr>
            <a:r>
              <a:rPr lang="en-US" sz="2000" dirty="0" smtClean="0">
                <a:solidFill>
                  <a:schemeClr val="bg1"/>
                </a:solidFill>
              </a:rPr>
              <a:t>Try to guess the meaning of some words as per the sentences .</a:t>
            </a:r>
          </a:p>
          <a:p>
            <a:pPr marL="457200" indent="-457200">
              <a:buFont typeface="+mj-lt"/>
              <a:buAutoNum type="arabicPeriod"/>
            </a:pPr>
            <a:r>
              <a:rPr lang="en-US" sz="2000" dirty="0" smtClean="0">
                <a:solidFill>
                  <a:schemeClr val="bg1"/>
                </a:solidFill>
              </a:rPr>
              <a:t>Glance at the remainder of the paragraph.</a:t>
            </a:r>
          </a:p>
          <a:p>
            <a:pPr marL="457200" indent="-457200">
              <a:buFont typeface="+mj-lt"/>
              <a:buAutoNum type="arabicPeriod"/>
            </a:pPr>
            <a:r>
              <a:rPr lang="en-US" sz="2000" dirty="0" smtClean="0">
                <a:solidFill>
                  <a:schemeClr val="bg1"/>
                </a:solidFill>
              </a:rPr>
              <a:t>Take notes or high-lights the main points when you read.</a:t>
            </a:r>
          </a:p>
        </p:txBody>
      </p:sp>
      <p:pic>
        <p:nvPicPr>
          <p:cNvPr id="3074" name="Picture 2" descr="C:\Users\Nirali\Desktop\Kartavya\Study\cs ima\images (5).jpg"/>
          <p:cNvPicPr>
            <a:picLocks noChangeAspect="1" noChangeArrowheads="1"/>
          </p:cNvPicPr>
          <p:nvPr/>
        </p:nvPicPr>
        <p:blipFill>
          <a:blip r:embed="rId2"/>
          <a:srcRect/>
          <a:stretch>
            <a:fillRect/>
          </a:stretch>
        </p:blipFill>
        <p:spPr bwMode="auto">
          <a:xfrm>
            <a:off x="2971800" y="4648200"/>
            <a:ext cx="3554412" cy="2086549"/>
          </a:xfrm>
          <a:prstGeom prst="rect">
            <a:avLst/>
          </a:prstGeom>
          <a:noFill/>
        </p:spPr>
      </p:pic>
    </p:spTree>
  </p:cSld>
  <p:clrMapOvr>
    <a:masterClrMapping/>
  </p:clrMapOvr>
  <p:transition spd="med" advClick="0" advTm="5000">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074"/>
                                        </p:tgtEl>
                                        <p:attrNameLst>
                                          <p:attrName>style.visibility</p:attrName>
                                        </p:attrNameLst>
                                      </p:cBhvr>
                                      <p:to>
                                        <p:strVal val="visible"/>
                                      </p:to>
                                    </p:set>
                                    <p:animEffect transition="in" filter="wipe(down)">
                                      <p:cBhvr>
                                        <p:cTn id="4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irali\Desktop\Kartavya\Study\cs ima\images (7).jpg"/>
          <p:cNvPicPr>
            <a:picLocks noChangeAspect="1" noChangeArrowheads="1"/>
          </p:cNvPicPr>
          <p:nvPr/>
        </p:nvPicPr>
        <p:blipFill>
          <a:blip r:embed="rId2"/>
          <a:srcRect/>
          <a:stretch>
            <a:fillRect/>
          </a:stretch>
        </p:blipFill>
        <p:spPr bwMode="auto">
          <a:xfrm>
            <a:off x="600075" y="2057400"/>
            <a:ext cx="3733800" cy="3733800"/>
          </a:xfrm>
          <a:prstGeom prst="rect">
            <a:avLst/>
          </a:prstGeom>
          <a:noFill/>
        </p:spPr>
      </p:pic>
      <p:pic>
        <p:nvPicPr>
          <p:cNvPr id="4099" name="Picture 3" descr="C:\Users\Nirali\Desktop\Kartavya\Study\cs ima\images (8).jpg"/>
          <p:cNvPicPr>
            <a:picLocks noChangeAspect="1" noChangeArrowheads="1"/>
          </p:cNvPicPr>
          <p:nvPr/>
        </p:nvPicPr>
        <p:blipFill>
          <a:blip r:embed="rId3"/>
          <a:srcRect/>
          <a:stretch>
            <a:fillRect/>
          </a:stretch>
        </p:blipFill>
        <p:spPr bwMode="auto">
          <a:xfrm>
            <a:off x="6019800" y="1743074"/>
            <a:ext cx="2666999" cy="4186741"/>
          </a:xfrm>
          <a:prstGeom prst="rect">
            <a:avLst/>
          </a:prstGeom>
          <a:noFill/>
        </p:spPr>
      </p:pic>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 calcmode="lin" valueType="num">
                                      <p:cBhvr additive="base">
                                        <p:cTn id="12" dur="500" fill="hold"/>
                                        <p:tgtEl>
                                          <p:spTgt spid="4099"/>
                                        </p:tgtEl>
                                        <p:attrNameLst>
                                          <p:attrName>ppt_x</p:attrName>
                                        </p:attrNameLst>
                                      </p:cBhvr>
                                      <p:tavLst>
                                        <p:tav tm="0">
                                          <p:val>
                                            <p:strVal val="#ppt_x"/>
                                          </p:val>
                                        </p:tav>
                                        <p:tav tm="100000">
                                          <p:val>
                                            <p:strVal val="#ppt_x"/>
                                          </p:val>
                                        </p:tav>
                                      </p:tavLst>
                                    </p:anim>
                                    <p:anim calcmode="lin" valueType="num">
                                      <p:cBhvr additive="base">
                                        <p:cTn id="13"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57401"/>
            <a:ext cx="9144000" cy="1323439"/>
          </a:xfrm>
          <a:prstGeom prst="rect">
            <a:avLst/>
          </a:prstGeom>
        </p:spPr>
        <p:txBody>
          <a:bodyPr wrap="square">
            <a:spAutoFit/>
          </a:bodyPr>
          <a:lstStyle/>
          <a:p>
            <a:pPr algn="ctr"/>
            <a:r>
              <a:rPr lang="en-US" sz="4000" b="1" cap="all" dirty="0" smtClean="0">
                <a:ln w="9000" cmpd="sng">
                  <a:solidFill>
                    <a:schemeClr val="accent1">
                      <a:lumMod val="75000"/>
                    </a:schemeClr>
                  </a:solidFill>
                  <a:prstDash val="solid"/>
                </a:ln>
                <a:solidFill>
                  <a:schemeClr val="bg2">
                    <a:lumMod val="75000"/>
                  </a:schemeClr>
                </a:solidFill>
                <a:effectLst>
                  <a:reflection blurRad="12700" stA="28000" endPos="45000" dist="1000" dir="5400000" sy="-100000" algn="bl" rotWithShape="0"/>
                </a:effectLst>
                <a:latin typeface="Magneto" pitchFamily="82" charset="0"/>
              </a:rPr>
              <a:t>Thank you for giving your attention</a:t>
            </a:r>
            <a:endParaRPr lang="en-US" sz="4000" b="1" cap="all" dirty="0">
              <a:ln w="9000" cmpd="sng">
                <a:solidFill>
                  <a:schemeClr val="accent1">
                    <a:lumMod val="75000"/>
                  </a:schemeClr>
                </a:solidFill>
                <a:prstDash val="solid"/>
              </a:ln>
              <a:solidFill>
                <a:schemeClr val="bg2">
                  <a:lumMod val="75000"/>
                </a:schemeClr>
              </a:solidFill>
              <a:effectLst>
                <a:reflection blurRad="12700" stA="28000" endPos="45000" dist="1000" dir="5400000" sy="-100000" algn="bl" rotWithShape="0"/>
              </a:effectLst>
              <a:latin typeface="Magneto" pitchFamily="82" charset="0"/>
            </a:endParaRPr>
          </a:p>
        </p:txBody>
      </p:sp>
    </p:spTree>
  </p:cSld>
  <p:clrMapOvr>
    <a:masterClrMapping/>
  </p:clrMapOvr>
  <p:transition spd="med" advClick="0" advTm="3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7030A0"/>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568</Words>
  <Application>Microsoft Office PowerPoint</Application>
  <PresentationFormat>On-screen Show (4:3)</PresentationFormat>
  <Paragraphs>43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G.K.BHARAD INSTITUE OF ENGINEERING  DIVISION:D  (C.E.)      Roll Number   :67                                                          SUBJECT  :CS               SUBJECT CODE:2110002 </vt:lpstr>
      <vt:lpstr> Improving your comprehension skill </vt:lpstr>
      <vt:lpstr> 1)Skimming 2)Scanning</vt:lpstr>
      <vt:lpstr> Explain The Purpose Of Reading</vt:lpstr>
      <vt:lpstr> Discuses reading strategies/speedreading tips.</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G.K.BHARAD INSTITUE OF ENGINEERING  DIVISION:D                                                                   SUBJECT :CS  SUBJECT CODE:</dc:title>
  <dc:creator>Nirali</dc:creator>
  <cp:lastModifiedBy>Bharad</cp:lastModifiedBy>
  <cp:revision>25</cp:revision>
  <dcterms:created xsi:type="dcterms:W3CDTF">2013-10-11T07:49:50Z</dcterms:created>
  <dcterms:modified xsi:type="dcterms:W3CDTF">2013-10-21T04:01:42Z</dcterms:modified>
</cp:coreProperties>
</file>